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  <p:sldMasterId id="214748367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y="6858000" cx="9144000"/>
  <p:notesSz cx="6858000" cy="9874250"/>
  <p:embeddedFontLst>
    <p:embeddedFont>
      <p:font typeface="Garamond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311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26" roundtripDataSignature="AMtx7mhYXE/ym2WzYxuGMDvlHlRb/AbA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1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font" Target="fonts/Garamond-regular.fntdata"/><Relationship Id="rId21" Type="http://schemas.openxmlformats.org/officeDocument/2006/relationships/slide" Target="slides/slide14.xml"/><Relationship Id="rId24" Type="http://schemas.openxmlformats.org/officeDocument/2006/relationships/font" Target="fonts/Garamond-italic.fntdata"/><Relationship Id="rId23" Type="http://schemas.openxmlformats.org/officeDocument/2006/relationships/font" Target="fonts/Garamon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customschemas.google.com/relationships/presentationmetadata" Target="metadata"/><Relationship Id="rId25" Type="http://schemas.openxmlformats.org/officeDocument/2006/relationships/font" Target="fonts/Garamond-boldItalic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87425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925" lIns="91850" spcFirstLastPara="1" rIns="91850" wrap="square" tIns="45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 txBox="1"/>
          <p:nvPr/>
        </p:nvSpPr>
        <p:spPr>
          <a:xfrm>
            <a:off x="0" y="0"/>
            <a:ext cx="29718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925" lIns="91850" spcFirstLastPara="1" rIns="91850" wrap="square" tIns="45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 txBox="1"/>
          <p:nvPr/>
        </p:nvSpPr>
        <p:spPr>
          <a:xfrm>
            <a:off x="3884612" y="0"/>
            <a:ext cx="29718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925" lIns="91850" spcFirstLastPara="1" rIns="91850" wrap="square" tIns="45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>
            <p:ph idx="2" type="sldImg"/>
          </p:nvPr>
        </p:nvSpPr>
        <p:spPr>
          <a:xfrm>
            <a:off x="960437" y="741362"/>
            <a:ext cx="4935537" cy="37004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685800" y="4689475"/>
            <a:ext cx="5484812" cy="4441825"/>
          </a:xfrm>
          <a:prstGeom prst="rect">
            <a:avLst/>
          </a:prstGeom>
          <a:noFill/>
          <a:ln>
            <a:noFill/>
          </a:ln>
        </p:spPr>
        <p:txBody>
          <a:bodyPr anchorCtr="0" anchor="t" bIns="47000" lIns="90400" spcFirstLastPara="1" rIns="90400" wrap="square" tIns="470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/>
        </p:nvSpPr>
        <p:spPr>
          <a:xfrm>
            <a:off x="0" y="9378950"/>
            <a:ext cx="29718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925" lIns="91850" spcFirstLastPara="1" rIns="91850" wrap="square" tIns="45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 txBox="1"/>
          <p:nvPr>
            <p:ph idx="12" type="sldNum"/>
          </p:nvPr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09" name="Google Shape;209;p1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0" name="Google Shape;210;p1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0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96" name="Google Shape;296;p10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7" name="Google Shape;297;p10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1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05" name="Google Shape;305;p11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06" name="Google Shape;306;p11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2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14" name="Google Shape;314;p12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5" name="Google Shape;315;p12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3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23" name="Google Shape;323;p13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4" name="Google Shape;324;p13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4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32" name="Google Shape;332;p14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3" name="Google Shape;333;p14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18" name="Google Shape;218;p2:notes"/>
          <p:cNvSpPr txBox="1"/>
          <p:nvPr/>
        </p:nvSpPr>
        <p:spPr>
          <a:xfrm>
            <a:off x="3884612" y="9378950"/>
            <a:ext cx="29718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19" name="Google Shape;219;p2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0" name="Google Shape;220;p2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28" name="Google Shape;228;p3:notes"/>
          <p:cNvSpPr txBox="1"/>
          <p:nvPr/>
        </p:nvSpPr>
        <p:spPr>
          <a:xfrm>
            <a:off x="3884612" y="9378950"/>
            <a:ext cx="29718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29" name="Google Shape;229;p3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30" name="Google Shape;230;p3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38" name="Google Shape;238;p4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39" name="Google Shape;239;p4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5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47" name="Google Shape;247;p5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8" name="Google Shape;248;p5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60" name="Google Shape;260;p6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1" name="Google Shape;261;p6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7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69" name="Google Shape;269;p7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0" name="Google Shape;270;p7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8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78" name="Google Shape;278;p8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9" name="Google Shape;279;p8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:notes"/>
          <p:cNvSpPr txBox="1"/>
          <p:nvPr/>
        </p:nvSpPr>
        <p:spPr>
          <a:xfrm>
            <a:off x="3884612" y="9378950"/>
            <a:ext cx="2970212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7000" lIns="90400" spcFirstLastPara="1" rIns="90400" wrap="square" tIns="47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87" name="Google Shape;287;p9:notes"/>
          <p:cNvSpPr/>
          <p:nvPr>
            <p:ph idx="2" type="sldImg"/>
          </p:nvPr>
        </p:nvSpPr>
        <p:spPr>
          <a:xfrm>
            <a:off x="960437" y="741362"/>
            <a:ext cx="4937125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8" name="Google Shape;288;p9:notes"/>
          <p:cNvSpPr txBox="1"/>
          <p:nvPr>
            <p:ph idx="1" type="body"/>
          </p:nvPr>
        </p:nvSpPr>
        <p:spPr>
          <a:xfrm>
            <a:off x="685800" y="4689475"/>
            <a:ext cx="548640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7000" lIns="90400" spcFirstLastPara="1" rIns="90400" wrap="square" tIns="47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o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5"/>
          <p:cNvSpPr txBox="1"/>
          <p:nvPr>
            <p:ph idx="1" type="body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75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spcBef>
                <a:spcPts val="650"/>
              </a:spcBef>
              <a:spcAft>
                <a:spcPts val="0"/>
              </a:spcAft>
              <a:buSzPts val="2600"/>
              <a:buNone/>
              <a:defRPr/>
            </a:lvl2pPr>
            <a:lvl3pPr lvl="2" algn="ctr">
              <a:spcBef>
                <a:spcPts val="550"/>
              </a:spcBef>
              <a:spcAft>
                <a:spcPts val="0"/>
              </a:spcAft>
              <a:buSzPts val="22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verticale e testo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8"/>
          <p:cNvSpPr txBox="1"/>
          <p:nvPr>
            <p:ph type="title"/>
          </p:nvPr>
        </p:nvSpPr>
        <p:spPr>
          <a:xfrm rot="5400000">
            <a:off x="4732338" y="2171700"/>
            <a:ext cx="5849937" cy="2055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8"/>
          <p:cNvSpPr txBox="1"/>
          <p:nvPr>
            <p:ph idx="1" type="body"/>
          </p:nvPr>
        </p:nvSpPr>
        <p:spPr>
          <a:xfrm rot="5400000">
            <a:off x="542131" y="189706"/>
            <a:ext cx="5849937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8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8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9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9"/>
          <p:cNvSpPr txBox="1"/>
          <p:nvPr>
            <p:ph idx="1" type="body"/>
          </p:nvPr>
        </p:nvSpPr>
        <p:spPr>
          <a:xfrm rot="5400000">
            <a:off x="2309018" y="-251618"/>
            <a:ext cx="4524375" cy="822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9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9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3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7" name="Google Shape;97;p30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0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8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102" name="Google Shape;102;p3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3" name="Google Shape;103;p31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31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o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2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2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3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3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3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15" name="Google Shape;115;p3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16" name="Google Shape;116;p3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17" name="Google Shape;117;p3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18" name="Google Shape;118;p34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4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2" type="twoObj">
  <p:cSld name="TWO_OBJECTS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5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5"/>
          <p:cNvSpPr txBox="1"/>
          <p:nvPr>
            <p:ph idx="1" type="body"/>
          </p:nvPr>
        </p:nvSpPr>
        <p:spPr>
          <a:xfrm>
            <a:off x="457200" y="1600200"/>
            <a:ext cx="4037013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3" name="Google Shape;123;p35"/>
          <p:cNvSpPr txBox="1"/>
          <p:nvPr>
            <p:ph idx="2" type="body"/>
          </p:nvPr>
        </p:nvSpPr>
        <p:spPr>
          <a:xfrm>
            <a:off x="4646613" y="1600200"/>
            <a:ext cx="403860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4" name="Google Shape;124;p35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5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verticale e testo" type="vertTitleAndTx">
  <p:cSld name="VERTICAL_TITLE_AND_VERTICAL_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/>
          <p:nvPr>
            <p:ph type="title"/>
          </p:nvPr>
        </p:nvSpPr>
        <p:spPr>
          <a:xfrm rot="5400000">
            <a:off x="4731544" y="2175669"/>
            <a:ext cx="5851525" cy="20558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" type="body"/>
          </p:nvPr>
        </p:nvSpPr>
        <p:spPr>
          <a:xfrm rot="5400000">
            <a:off x="541338" y="193675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29" name="Google Shape;129;p36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6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7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7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7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7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800"/>
              </a:spcBef>
              <a:spcAft>
                <a:spcPts val="0"/>
              </a:spcAft>
              <a:buSzPts val="3200"/>
              <a:buNone/>
              <a:defRPr/>
            </a:lvl1pPr>
            <a:lvl2pPr lvl="1" algn="ctr">
              <a:spcBef>
                <a:spcPts val="70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600"/>
              </a:spcBef>
              <a:spcAft>
                <a:spcPts val="0"/>
              </a:spcAft>
              <a:buSzPts val="24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39" name="Google Shape;139;p38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8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verticale e testo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0"/>
          <p:cNvSpPr txBox="1"/>
          <p:nvPr>
            <p:ph type="title"/>
          </p:nvPr>
        </p:nvSpPr>
        <p:spPr>
          <a:xfrm rot="5400000">
            <a:off x="4731544" y="2175669"/>
            <a:ext cx="5851525" cy="20558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40"/>
          <p:cNvSpPr txBox="1"/>
          <p:nvPr>
            <p:ph idx="1" type="body"/>
          </p:nvPr>
        </p:nvSpPr>
        <p:spPr>
          <a:xfrm rot="5400000">
            <a:off x="541338" y="193675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40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40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1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41"/>
          <p:cNvSpPr txBox="1"/>
          <p:nvPr>
            <p:ph idx="1" type="body"/>
          </p:nvPr>
        </p:nvSpPr>
        <p:spPr>
          <a:xfrm rot="5400000">
            <a:off x="2306637" y="-249237"/>
            <a:ext cx="4529137" cy="822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41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41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4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62" name="Google Shape;162;p4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63" name="Google Shape;163;p42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42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4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75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65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55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168" name="Google Shape;168;p4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69" name="Google Shape;169;p43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43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o" type="blank">
  <p:cSld name="BLANK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4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44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5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45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45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4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81" name="Google Shape;181;p4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7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5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82" name="Google Shape;182;p4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83" name="Google Shape;183;p4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7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5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184" name="Google Shape;184;p46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46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 rot="5400000">
            <a:off x="2306637" y="-249237"/>
            <a:ext cx="4529137" cy="822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2" type="twoObj">
  <p:cSld name="TWO_OBJECTS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7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47"/>
          <p:cNvSpPr txBox="1"/>
          <p:nvPr>
            <p:ph idx="1" type="body"/>
          </p:nvPr>
        </p:nvSpPr>
        <p:spPr>
          <a:xfrm>
            <a:off x="457200" y="1600200"/>
            <a:ext cx="4037013" cy="452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7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5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5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9" name="Google Shape;189;p47"/>
          <p:cNvSpPr txBox="1"/>
          <p:nvPr>
            <p:ph idx="2" type="body"/>
          </p:nvPr>
        </p:nvSpPr>
        <p:spPr>
          <a:xfrm>
            <a:off x="4646613" y="1600200"/>
            <a:ext cx="4038600" cy="452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7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5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5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0" name="Google Shape;190;p47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47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4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95" name="Google Shape;195;p48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8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9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49"/>
          <p:cNvSpPr txBox="1"/>
          <p:nvPr>
            <p:ph idx="1" type="body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42900" lvl="0" marL="457200" algn="l"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65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49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9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5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75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spcBef>
                <a:spcPts val="650"/>
              </a:spcBef>
              <a:spcAft>
                <a:spcPts val="0"/>
              </a:spcAft>
              <a:buSzPts val="2600"/>
              <a:buNone/>
              <a:defRPr/>
            </a:lvl2pPr>
            <a:lvl3pPr lvl="2" algn="ctr">
              <a:spcBef>
                <a:spcPts val="550"/>
              </a:spcBef>
              <a:spcAft>
                <a:spcPts val="0"/>
              </a:spcAft>
              <a:buSzPts val="2200"/>
              <a:buNone/>
              <a:defRPr/>
            </a:lvl3pPr>
            <a:lvl4pPr lvl="3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4pPr>
            <a:lvl5pPr lvl="4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5pPr>
            <a:lvl6pPr lvl="5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6pPr>
            <a:lvl7pPr lvl="6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7pPr>
            <a:lvl8pPr lvl="7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8pPr>
            <a:lvl9pPr lvl="8" algn="ctr"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05" name="Google Shape;205;p50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50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36" name="Google Shape;36;p19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algn="l">
              <a:spcBef>
                <a:spcPts val="75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65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spcBef>
                <a:spcPts val="55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/>
        </p:txBody>
      </p:sp>
      <p:sp>
        <p:nvSpPr>
          <p:cNvPr id="41" name="Google Shape;41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1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7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5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52" name="Google Shape;52;p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381000" lvl="0" marL="457200" algn="l">
              <a:spcBef>
                <a:spcPts val="75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650"/>
              </a:spcBef>
              <a:spcAft>
                <a:spcPts val="0"/>
              </a:spcAft>
              <a:buSzPts val="2000"/>
              <a:buChar char="–"/>
              <a:defRPr sz="2000"/>
            </a:lvl2pPr>
            <a:lvl3pPr indent="-342900" lvl="2" marL="1371600" algn="l">
              <a:spcBef>
                <a:spcPts val="55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indent="-330200" lvl="4" marL="22860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/>
        </p:txBody>
      </p:sp>
      <p:sp>
        <p:nvSpPr>
          <p:cNvPr id="54" name="Google Shape;54;p22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2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>
            <a:off x="457200" y="1600200"/>
            <a:ext cx="4037013" cy="452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7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5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5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9" name="Google Shape;59;p23"/>
          <p:cNvSpPr txBox="1"/>
          <p:nvPr>
            <p:ph idx="2" type="body"/>
          </p:nvPr>
        </p:nvSpPr>
        <p:spPr>
          <a:xfrm>
            <a:off x="4646613" y="1600200"/>
            <a:ext cx="4038600" cy="4529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06400" lvl="0" marL="457200" algn="l">
              <a:spcBef>
                <a:spcPts val="75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650"/>
              </a:spcBef>
              <a:spcAft>
                <a:spcPts val="0"/>
              </a:spcAft>
              <a:buSzPts val="2400"/>
              <a:buChar char="–"/>
              <a:defRPr sz="2400"/>
            </a:lvl2pPr>
            <a:lvl3pPr indent="-355600" lvl="2" marL="1371600" algn="l">
              <a:spcBef>
                <a:spcPts val="55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indent="-342900" lvl="4" marL="22860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23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75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65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algn="l">
              <a:spcBef>
                <a:spcPts val="550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5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" type="body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19100" lvl="0" marL="457200" marR="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Char char="•"/>
              <a:defRPr b="0" i="0" sz="3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3700" lvl="1" marL="9144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mes New Roman"/>
              <a:buChar char="–"/>
              <a:defRPr b="0" i="0" sz="26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5"/>
          <p:cNvSpPr txBox="1"/>
          <p:nvPr/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5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16" name="Google Shape;16;p15"/>
          <p:cNvSpPr/>
          <p:nvPr/>
        </p:nvSpPr>
        <p:spPr>
          <a:xfrm>
            <a:off x="381000" y="228600"/>
            <a:ext cx="8229600" cy="609600"/>
          </a:xfrm>
          <a:custGeom>
            <a:rect b="b" l="l" r="r" t="t"/>
            <a:pathLst>
              <a:path extrusionOk="0" h="1000" w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cap="flat" cmpd="sng" w="19075">
            <a:solidFill>
              <a:srgbClr val="0066FF"/>
            </a:solidFill>
            <a:prstDash val="solid"/>
            <a:miter lim="524288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" name="Google Shape;17;p15"/>
          <p:cNvCxnSpPr/>
          <p:nvPr/>
        </p:nvCxnSpPr>
        <p:spPr>
          <a:xfrm>
            <a:off x="457200" y="6172200"/>
            <a:ext cx="8229600" cy="1587"/>
          </a:xfrm>
          <a:prstGeom prst="straightConnector1">
            <a:avLst/>
          </a:prstGeom>
          <a:noFill/>
          <a:ln cap="sq" cmpd="sng" w="190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id="18" name="Google Shape;18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779837" y="6308725"/>
            <a:ext cx="1584325" cy="36353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7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27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31800" lvl="0" marL="45720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27"/>
          <p:cNvSpPr txBox="1"/>
          <p:nvPr>
            <p:ph idx="10" type="dt"/>
          </p:nvPr>
        </p:nvSpPr>
        <p:spPr>
          <a:xfrm>
            <a:off x="457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27"/>
          <p:cNvSpPr txBox="1"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7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9"/>
          <p:cNvSpPr/>
          <p:nvPr/>
        </p:nvSpPr>
        <p:spPr>
          <a:xfrm>
            <a:off x="609600" y="1219200"/>
            <a:ext cx="7924800" cy="914400"/>
          </a:xfrm>
          <a:custGeom>
            <a:rect b="b" l="l" r="r" t="t"/>
            <a:pathLst>
              <a:path extrusionOk="0" h="1000" w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cap="flat" cmpd="sng" w="25550">
            <a:solidFill>
              <a:srgbClr val="0066FF"/>
            </a:solidFill>
            <a:prstDash val="solid"/>
            <a:miter lim="524288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3" name="Google Shape;143;p39"/>
          <p:cNvCxnSpPr/>
          <p:nvPr/>
        </p:nvCxnSpPr>
        <p:spPr>
          <a:xfrm>
            <a:off x="1981200" y="3962400"/>
            <a:ext cx="6511925" cy="1587"/>
          </a:xfrm>
          <a:prstGeom prst="straightConnector1">
            <a:avLst/>
          </a:prstGeom>
          <a:noFill/>
          <a:ln cap="sq" cmpd="sng" w="19075">
            <a:solidFill>
              <a:srgbClr val="0066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44" name="Google Shape;144;p39"/>
          <p:cNvSpPr txBox="1"/>
          <p:nvPr>
            <p:ph type="title"/>
          </p:nvPr>
        </p:nvSpPr>
        <p:spPr>
          <a:xfrm>
            <a:off x="457200" y="277812"/>
            <a:ext cx="8228012" cy="113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45" name="Google Shape;145;p39"/>
          <p:cNvSpPr txBox="1"/>
          <p:nvPr>
            <p:ph idx="1" type="body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419100" lvl="0" marL="457200" marR="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Char char="•"/>
              <a:defRPr b="0" i="0" sz="3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3700" lvl="1" marL="914400" marR="0" rtl="0" algn="l">
              <a:spcBef>
                <a:spcPts val="65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mes New Roman"/>
              <a:buChar char="–"/>
              <a:defRPr b="0" i="0" sz="26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6" name="Google Shape;146;p39"/>
          <p:cNvSpPr txBox="1"/>
          <p:nvPr>
            <p:ph idx="10" type="dt"/>
          </p:nvPr>
        </p:nvSpPr>
        <p:spPr>
          <a:xfrm>
            <a:off x="457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7" name="Google Shape;147;p39"/>
          <p:cNvSpPr txBox="1"/>
          <p:nvPr/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9"/>
          <p:cNvSpPr txBox="1"/>
          <p:nvPr>
            <p:ph idx="12" type="sldNum"/>
          </p:nvPr>
        </p:nvSpPr>
        <p:spPr>
          <a:xfrm>
            <a:off x="6553200" y="6243637"/>
            <a:ext cx="2132012" cy="4556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200"/>
              <a:buFont typeface="Garamond"/>
              <a:buNone/>
              <a:defRPr b="0" i="0" sz="1200" u="none">
                <a:solidFill>
                  <a:srgbClr val="0066FF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"/>
          <p:cNvSpPr txBox="1"/>
          <p:nvPr/>
        </p:nvSpPr>
        <p:spPr>
          <a:xfrm>
            <a:off x="1547812" y="2325687"/>
            <a:ext cx="6192837" cy="2617787"/>
          </a:xfrm>
          <a:prstGeom prst="rect">
            <a:avLst/>
          </a:prstGeom>
          <a:noFill/>
          <a:ln>
            <a:noFill/>
          </a:ln>
        </p:spPr>
        <p:txBody>
          <a:bodyPr anchorCtr="1" anchor="ctr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LINEE GUIDA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Anni 2023-25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Maggio 2023</a:t>
            </a:r>
            <a:endParaRPr/>
          </a:p>
        </p:txBody>
      </p:sp>
      <p:pic>
        <p:nvPicPr>
          <p:cNvPr id="213" name="Google Shape;2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750" y="476250"/>
            <a:ext cx="2749550" cy="835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88125" y="476250"/>
            <a:ext cx="1860550" cy="725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0"/>
          <p:cNvSpPr txBox="1"/>
          <p:nvPr/>
        </p:nvSpPr>
        <p:spPr>
          <a:xfrm>
            <a:off x="2819400" y="722312"/>
            <a:ext cx="3513137" cy="39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ALCUNE CONSIDERAZIONI</a:t>
            </a:r>
            <a:endParaRPr/>
          </a:p>
        </p:txBody>
      </p:sp>
      <p:sp>
        <p:nvSpPr>
          <p:cNvPr id="300" name="Google Shape;300;p10"/>
          <p:cNvSpPr txBox="1"/>
          <p:nvPr/>
        </p:nvSpPr>
        <p:spPr>
          <a:xfrm>
            <a:off x="1116012" y="1844675"/>
            <a:ext cx="7488237" cy="34178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L’attività di PV degli ultimi anni denota le seguenti linee di tendenza: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la collaborazione con Assolombarda rimane costante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le segnalazioni da CamCom MI sono in diminuzione a causa di una ridefinizione delle attività a favore delle nuove imprese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Supporto alle attività nelle aree coperte dal Distretto 2050 iniziate nel 2015 e dagli amici di Genova (dal 2018) e Venezia (dal 2022)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si continuerà a presidiare il canale Second Life 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coinvolgimento  del Distretto 2072 (Bologna), obiettivo 2024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avviare attività di reclutamento dei tutor con un focus preferenziali su  Soci più giovani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301" name="Google Shape;30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0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09" name="Google Shape;309;p11"/>
          <p:cNvSpPr txBox="1"/>
          <p:nvPr/>
        </p:nvSpPr>
        <p:spPr>
          <a:xfrm>
            <a:off x="2689225" y="1125537"/>
            <a:ext cx="3978275" cy="6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OBBIETTIVI A MEDIO TERMINE</a:t>
            </a:r>
            <a:br>
              <a:rPr b="1" i="0" lang="en-US" sz="18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10" name="Google Shape;310;p11"/>
          <p:cNvSpPr txBox="1"/>
          <p:nvPr/>
        </p:nvSpPr>
        <p:spPr>
          <a:xfrm>
            <a:off x="1116012" y="1557337"/>
            <a:ext cx="7488237" cy="480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Premessa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PV ha maturato nel tutoraggio alle neo imprese una esperienza molto significativa sia per numero di casi trattati, sia per periodo di attività, sia per gli strumenti di cui si è dotata (procedure, presenza sui social, diffusione sul territorio), sia infine per le collaborazioni che ha avviato (CamCom MI, Assolombarda, Regione Lombardia…).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PV si può quindi porre a buon diritto come un interlocutore qualificato  per le Istituzioni, per il sistema scolastico e universitario, per Associazioni di ex studenti, o altri attori sociali da cui possano emergere neo imprenditori.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 dati sopra esposti indicano che c’è molto spazio per l’attività di PV: è necessario mantenere alta l’attenzione per intercettare i potenziali neo imprenditori e assicurare l’adeguatezza delle risorse professionali.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Si evidenzia comunque che gran parte dell’attività corrente si sviluppa su Milano.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311" name="Google Shape;31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2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18" name="Google Shape;318;p12"/>
          <p:cNvSpPr txBox="1"/>
          <p:nvPr/>
        </p:nvSpPr>
        <p:spPr>
          <a:xfrm>
            <a:off x="2689225" y="1125537"/>
            <a:ext cx="3978275" cy="9477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OBBIETTIVI A MEDIO TERMINE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Arial"/>
              <a:buNone/>
            </a:pPr>
            <a:br>
              <a:rPr b="1" i="0" lang="en-US" sz="18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19" name="Google Shape;319;p12"/>
          <p:cNvSpPr txBox="1"/>
          <p:nvPr/>
        </p:nvSpPr>
        <p:spPr>
          <a:xfrm>
            <a:off x="1116012" y="1844675"/>
            <a:ext cx="7488237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 tale scopo individuiamo la necessità di rafforzare la nostra Associazione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nei rapporti con il mondo esterno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nell’organizzazione interna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320" name="Google Shape;32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3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27" name="Google Shape;327;p13"/>
          <p:cNvSpPr txBox="1"/>
          <p:nvPr/>
        </p:nvSpPr>
        <p:spPr>
          <a:xfrm>
            <a:off x="2689225" y="1125537"/>
            <a:ext cx="3978275" cy="9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OBBIETTIVI A MEDIO TERMINE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VERSO IL MONDO ESTERNO</a:t>
            </a:r>
            <a:br>
              <a:rPr b="1" i="0" lang="en-US" sz="18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28" name="Google Shape;328;p13"/>
          <p:cNvSpPr txBox="1"/>
          <p:nvPr/>
        </p:nvSpPr>
        <p:spPr>
          <a:xfrm>
            <a:off x="1116012" y="1844675"/>
            <a:ext cx="7488237" cy="34178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Mantenere gli attuali livelli di collaborazione con Assolombarda, monitorando e comunicando congiuntamente i casi di successo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Cercare nuovi spazi di servizio dal Network dei Soci di Virgilio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Studiare con CamCom Milano una forma di collaborazione, per offrire un servizio più esteso ai potenziali neo-imprenditori, recuperando quelle attività che CamCom non riesce più a svolgere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Sostenere i Distretti 2042 e 2050 nel rapporto con le CamCom e le Istituzioni dei rispettivi territori per far nascere proficue collaborazioni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Rivitalizzare la collaborazione con Regione Lombardia verificando se sia ancora attivo il Protocollo firmato dai 3 Distretti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329" name="Google Shape;32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4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36" name="Google Shape;336;p14"/>
          <p:cNvSpPr txBox="1"/>
          <p:nvPr/>
        </p:nvSpPr>
        <p:spPr>
          <a:xfrm>
            <a:off x="2478087" y="1000125"/>
            <a:ext cx="4402137" cy="9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OBBIETTIVI A MEDIO TERMINE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NELL’ORGANIZZAZIONE INTERNA</a:t>
            </a:r>
            <a:br>
              <a:rPr b="1" i="0" lang="en-US" sz="18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37" name="Google Shape;337;p14"/>
          <p:cNvSpPr txBox="1"/>
          <p:nvPr/>
        </p:nvSpPr>
        <p:spPr>
          <a:xfrm>
            <a:off x="1116012" y="1719262"/>
            <a:ext cx="7488237" cy="480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E’ prioritario rafforzare la struttura centrale con Soci che abbiano tempo e competenze per affiancare il CD nella gestione dei progetti e dei tutor</a:t>
            </a:r>
            <a:endParaRPr/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rafforzare le strutture di PV nei distretti 2042 e 2050, in termini sia di N°di tutor sia di N° di Club coinvolti anche nella ricerca e proposta di nuovi casi da tutorare. Allo scopo si suggerisce la creazione di gdl locali (di gruppo, di Distretto ecc. a seconda delle opportunità)</a:t>
            </a:r>
            <a:endParaRPr/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Rafforzare il sistema delle procedure di PV secondo le norme della certificazione di qualità: lo scopo è quello di rendersi ancora più credibili verso le Istituzioni e di meglio supportare la nascita di iniziative simili in altri Distretti Italiani e esteri</a:t>
            </a:r>
            <a:endParaRPr/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Migliorare la fruibilità dei data base, come strumento indispensabile alla governance di PV</a:t>
            </a:r>
            <a:endParaRPr/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Migliorare il follow up delle imprese nate con il supporto di PV, sia per aspetti di comunicazione sia per recepire i suggerimenti che possiamo trarre dai vari casi</a:t>
            </a:r>
            <a:endParaRPr/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338" name="Google Shape;33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"/>
          <p:cNvSpPr txBox="1"/>
          <p:nvPr/>
        </p:nvSpPr>
        <p:spPr>
          <a:xfrm>
            <a:off x="6732587" y="6381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23" name="Google Shape;223;p2"/>
          <p:cNvSpPr txBox="1"/>
          <p:nvPr/>
        </p:nvSpPr>
        <p:spPr>
          <a:xfrm>
            <a:off x="684212" y="1989137"/>
            <a:ext cx="7705725" cy="271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Ha avuto origine nel 1997 nel Distretto 2040 del Rotary International, con la finalità di incoraggiare e assistere la nascita e l’avviamento di nuove imprese di piccola dimensione, mettendo a disposizione dei nuovi imprenditori l’esperienza manageriale  di soci Rotariani.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24" name="Google Shape;224;p2"/>
          <p:cNvSpPr txBox="1"/>
          <p:nvPr/>
        </p:nvSpPr>
        <p:spPr>
          <a:xfrm>
            <a:off x="2660650" y="811212"/>
            <a:ext cx="3455987" cy="10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IL  PROGRAMMA VIRGILIO</a:t>
            </a: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225" name="Google Shape;22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"/>
          <p:cNvSpPr txBox="1"/>
          <p:nvPr/>
        </p:nvSpPr>
        <p:spPr>
          <a:xfrm>
            <a:off x="6732587" y="6381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33" name="Google Shape;233;p3"/>
          <p:cNvSpPr txBox="1"/>
          <p:nvPr/>
        </p:nvSpPr>
        <p:spPr>
          <a:xfrm>
            <a:off x="642937" y="1428750"/>
            <a:ext cx="7705725" cy="44243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In Lombardia, secondo i dati di Unioncamere Lombardia* nascono ogni anno circa 56.000 nuove imprese (25.000 delle quali a Milano), di cui circa 16.000 imprese artigiane. A livello nazionale, le nuove imprese sono state, nel 2022, oltre 312.000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Secondo dati nazionali dell’Istat (relativi al periodo 2015-2020), circa il 20% delle nuove imprese non sopravvive al primo anno di attività, e solo il 45% sopravvivono al 5°anno, generalmente per una non sufficiente attenzione nel pianificare le attività, nell’utilizzo delle risorse finanziarie e spesso anche per una scarsa conoscenza del mercato: in sintesi per una non adeguata pianificazione strategica. Programma Virgilio vuole offrire una risposta adeguata a questa situazione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b="0" i="0" lang="en-US" sz="10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https://www.unioncamerelombardia.it/fileadmin/dati__file_report_trimestrali/I_numeri_delle_imprese/Demografia_delle_imprese/2022/Report_annuale_2022_demog.pdf</a:t>
            </a:r>
            <a:endParaRPr/>
          </a:p>
        </p:txBody>
      </p:sp>
      <p:sp>
        <p:nvSpPr>
          <p:cNvPr id="234" name="Google Shape;234;p3"/>
          <p:cNvSpPr txBox="1"/>
          <p:nvPr/>
        </p:nvSpPr>
        <p:spPr>
          <a:xfrm>
            <a:off x="3662362" y="811212"/>
            <a:ext cx="1452562" cy="10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LA VISION</a:t>
            </a: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235" name="Google Shape;23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"/>
          <p:cNvSpPr txBox="1"/>
          <p:nvPr/>
        </p:nvSpPr>
        <p:spPr>
          <a:xfrm>
            <a:off x="6732587" y="6381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42" name="Google Shape;242;p4"/>
          <p:cNvSpPr txBox="1"/>
          <p:nvPr/>
        </p:nvSpPr>
        <p:spPr>
          <a:xfrm>
            <a:off x="539750" y="1628775"/>
            <a:ext cx="8229600" cy="3443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58773" lvl="0" marL="360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100"/>
              <a:buFont typeface="Arial"/>
              <a:buNone/>
            </a:pPr>
            <a:r>
              <a:rPr b="0" i="0" lang="en-US" sz="21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Nell’ambito dell’azione del Rotary International di “</a:t>
            </a:r>
            <a:r>
              <a:rPr b="1" i="0" lang="en-US" sz="18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sviluppo delle economie locali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”, Soci Rotariani assistono gratuitamente aspiranti imprenditori nella fase cruciale della concezione dell’impresa e nel contesto della redazione da parte loro di un Business Plan convincente che conduca l’impresa al break-even. L'attività di assistenza all'imprenditoria di Programma Virgilio è condotta da Rotariani esperti, in volontariato, gratuitamente, senza sostituirsi all’imprenditore e per un periodo limitato. Programma Virgilio promuove l’avvio di analoghe attività Rotariane in Italia e all’estero, fornendo gratuitamente modelli organizzativi, procedure e supporti informatici per tutori e tutorati</a:t>
            </a:r>
            <a:endParaRPr/>
          </a:p>
        </p:txBody>
      </p:sp>
      <p:sp>
        <p:nvSpPr>
          <p:cNvPr id="243" name="Google Shape;243;p4"/>
          <p:cNvSpPr txBox="1"/>
          <p:nvPr/>
        </p:nvSpPr>
        <p:spPr>
          <a:xfrm>
            <a:off x="3738562" y="882650"/>
            <a:ext cx="1663700" cy="703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LA MISSION</a:t>
            </a: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244" name="Google Shape;24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5"/>
          <p:cNvSpPr txBox="1"/>
          <p:nvPr/>
        </p:nvSpPr>
        <p:spPr>
          <a:xfrm>
            <a:off x="6732587" y="6381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id="251" name="Google Shape;25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5"/>
          <p:cNvSpPr txBox="1"/>
          <p:nvPr/>
        </p:nvSpPr>
        <p:spPr>
          <a:xfrm>
            <a:off x="3492500" y="639762"/>
            <a:ext cx="2159000" cy="703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L’ATTIVITA’</a:t>
            </a:r>
            <a:b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53" name="Google Shape;253;p5"/>
          <p:cNvSpPr txBox="1"/>
          <p:nvPr/>
        </p:nvSpPr>
        <p:spPr>
          <a:xfrm>
            <a:off x="285750" y="949325"/>
            <a:ext cx="7902575" cy="9255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IL TARGET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: Imprese in via di formazione e comunque nei primi 3 anni di vita e con meno di 10 dipendenti, che si candidano autonomamente </a:t>
            </a:r>
            <a:endParaRPr/>
          </a:p>
        </p:txBody>
      </p:sp>
      <p:sp>
        <p:nvSpPr>
          <p:cNvPr id="254" name="Google Shape;254;p5"/>
          <p:cNvSpPr txBox="1"/>
          <p:nvPr/>
        </p:nvSpPr>
        <p:spPr>
          <a:xfrm>
            <a:off x="285750" y="1595437"/>
            <a:ext cx="7902575" cy="9255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IL TERRITORIO: 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L’Associazione copre tutta la Regione Lombardia, avvalendosi dei soci dei Distrertti 2041, 2042, 2050</a:t>
            </a:r>
            <a:endParaRPr/>
          </a:p>
        </p:txBody>
      </p:sp>
      <p:sp>
        <p:nvSpPr>
          <p:cNvPr id="255" name="Google Shape;255;p5"/>
          <p:cNvSpPr txBox="1"/>
          <p:nvPr/>
        </p:nvSpPr>
        <p:spPr>
          <a:xfrm>
            <a:off x="285750" y="2214562"/>
            <a:ext cx="8572500" cy="1479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OBBIETTIVI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/>
          </a:p>
          <a:p>
            <a:pPr indent="-74295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70"/>
              <a:buFont typeface="Noto Sans Symbols"/>
              <a:buChar char="✔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Offrire esperienza manageriale per lo sviluppo delle idee di business</a:t>
            </a:r>
            <a:endParaRPr/>
          </a:p>
          <a:p>
            <a:pPr indent="-74295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70"/>
              <a:buFont typeface="Noto Sans Symbols"/>
              <a:buChar char="✔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fornire assistenza nella preparazione e nella implementazione del business plan</a:t>
            </a:r>
            <a:endParaRPr/>
          </a:p>
          <a:p>
            <a:pPr indent="-74295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70"/>
              <a:buFont typeface="Noto Sans Symbols"/>
              <a:buChar char="✔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Dare supporto per una corretta pianificazione economico-finanziaria</a:t>
            </a:r>
            <a:endParaRPr/>
          </a:p>
        </p:txBody>
      </p:sp>
      <p:sp>
        <p:nvSpPr>
          <p:cNvPr id="256" name="Google Shape;256;p5"/>
          <p:cNvSpPr txBox="1"/>
          <p:nvPr/>
        </p:nvSpPr>
        <p:spPr>
          <a:xfrm>
            <a:off x="285750" y="3357562"/>
            <a:ext cx="8718600" cy="3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57" name="Google Shape;257;p5"/>
          <p:cNvSpPr txBox="1"/>
          <p:nvPr/>
        </p:nvSpPr>
        <p:spPr>
          <a:xfrm>
            <a:off x="-13938512" y="3694108"/>
            <a:ext cx="12338700" cy="20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FASI di ogni progetto</a:t>
            </a: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: con un approccio informale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1) un comitato valuta le caratteristiche della nuova impresa attraverso un’intervista personalizzata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2) un comitato individua il tutore dell’impresa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3) incontri periodici tra neo-imprenditore e tutore per l’arco temporale dell’assistenza che prevede una durata tra i 3 e i 18 mesi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4) monitoraggio periodico e finale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6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64" name="Google Shape;264;p6"/>
          <p:cNvSpPr txBox="1"/>
          <p:nvPr/>
        </p:nvSpPr>
        <p:spPr>
          <a:xfrm>
            <a:off x="3338512" y="722312"/>
            <a:ext cx="2693987" cy="39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L’ORGANIZZAZIONE</a:t>
            </a:r>
            <a:endParaRPr/>
          </a:p>
        </p:txBody>
      </p:sp>
      <p:sp>
        <p:nvSpPr>
          <p:cNvPr id="265" name="Google Shape;265;p6"/>
          <p:cNvSpPr txBox="1"/>
          <p:nvPr/>
        </p:nvSpPr>
        <p:spPr>
          <a:xfrm>
            <a:off x="857250" y="1143000"/>
            <a:ext cx="8286750" cy="591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Il Consiglio Direttivo dell’Associazione,  sotto la guida del Presidente, si riunisce periodicamente per definire le linee guida e monitorare l’avanzamento dei progetti associativi. Con il supporto dei Consiglieri Virgiliani, del Segretario e del Direttore Operativo, anche attraverso deleghe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Vigila sulla applicazione del Manuale qualità e ne cura gli aggiornamenti necessari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coordina le attività dei tutor e ne seleziona di  nuovi con le opportune caratteristiche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monitora l’avanzamento dei singoli progetti di tutorship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gestisce il Data Base Associativo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definisce nuove collaborazioni con Enti, Associazioni, Università che possano fungere da collettori di neo imprese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Cura la comunicazione attraverso l’aggiornamento del sito e attività sui social media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Supporta i Focal point: Soci di riferimento nei singoli club che assicurino il collegamento e l’informazione sulle attività di PV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diffonde in altri Distretti Rotariani (italiani e esteri) l’idea base del Programma Virgilio e favorisce la nascita di associazioni locali</a:t>
            </a:r>
            <a:endParaRPr/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4162" lvl="0" marL="284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266" name="Google Shape;26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7"/>
          <p:cNvSpPr txBox="1"/>
          <p:nvPr/>
        </p:nvSpPr>
        <p:spPr>
          <a:xfrm>
            <a:off x="3338512" y="722312"/>
            <a:ext cx="1803400" cy="39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ALCUNI DATI</a:t>
            </a:r>
            <a:endParaRPr/>
          </a:p>
        </p:txBody>
      </p:sp>
      <p:sp>
        <p:nvSpPr>
          <p:cNvPr id="273" name="Google Shape;273;p7"/>
          <p:cNvSpPr txBox="1"/>
          <p:nvPr/>
        </p:nvSpPr>
        <p:spPr>
          <a:xfrm>
            <a:off x="468312" y="1268412"/>
            <a:ext cx="8424900" cy="45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Neo imprenditori assistiti: 			circa 1300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Numero progetti di tutorship nell’anno 2022 	45 (distr. 2041-42-50)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					prevalentemente da Assolombarda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Numero tutori registrati in D.B.:		               72</a:t>
            </a:r>
            <a:endParaRPr/>
          </a:p>
          <a:p>
            <a: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di cui D. 2041               30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D. 2042	          8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D.2050	           	   8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			         D.2060	          	 26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Nel primo quadrimestre del 2023, con l’apertura del canale SECOND LIFE a diffusione nazionale, abbiamo ricevuto 85 nuove domande, interessanti tutte le regioni e che verranno seguite nei distretti. 2041,42, 32, 50, 60, 80, 90.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 queste si aggiungono 7 progetti ricevuti tramite Assolombarda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pic>
        <p:nvPicPr>
          <p:cNvPr id="274" name="Google Shape;27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7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8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82" name="Google Shape;282;p8"/>
          <p:cNvSpPr txBox="1"/>
          <p:nvPr/>
        </p:nvSpPr>
        <p:spPr>
          <a:xfrm>
            <a:off x="900112" y="1196975"/>
            <a:ext cx="7488237" cy="4608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Arial"/>
              <a:buNone/>
            </a:pPr>
            <a:br>
              <a:rPr b="0" i="0" lang="en-US" sz="1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i tutorati vengono principalmente dai settori: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-  I.T. business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- Sales &amp; distribution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- Moda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- Turismo    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- Attività professionali autonome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L’età media dei tutorati è di 25-40 anni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L’80% dei tutorati non presenta rilevanti esperienze lavorative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Il 95% dei tutorati non ha alcuna esperienza manageriale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83" name="Google Shape;283;p8"/>
          <p:cNvSpPr txBox="1"/>
          <p:nvPr/>
        </p:nvSpPr>
        <p:spPr>
          <a:xfrm>
            <a:off x="3338512" y="722312"/>
            <a:ext cx="1803400" cy="39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ALCUNI DATI</a:t>
            </a:r>
            <a:endParaRPr/>
          </a:p>
        </p:txBody>
      </p:sp>
      <p:pic>
        <p:nvPicPr>
          <p:cNvPr id="284" name="Google Shape;28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9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91" name="Google Shape;291;p9"/>
          <p:cNvSpPr txBox="1"/>
          <p:nvPr/>
        </p:nvSpPr>
        <p:spPr>
          <a:xfrm>
            <a:off x="900112" y="1196975"/>
            <a:ext cx="7488237" cy="4608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Arial"/>
              <a:buNone/>
            </a:pPr>
            <a:br>
              <a:rPr b="0" i="0" lang="en-US" sz="1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4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PV, nato nel distretto 2040, ha saputo in questi anni “esportare” la propria idea in altri distretti Italiani e esteri. Oltre ai distretti lombardi (2041,2042 e 2050) ha saputo gemmare iniziative analoghe 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a Roma (Distretto 2080)</a:t>
            </a: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a Genova (Distretto 2032)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-a Venezia- (Distretto 2060)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 Marche Abruzzo Molise 2090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 progetti provenienti da Second Life, offrono l’opportunità di avviare la collaborazione anche in Toscana e Piemonte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Soci volontari accolgono  richieste non coperte localmente in :Sicilia, Campania, Puglia, Calabria e possono essere propedeutici per l’espansione d i  Progetto Virgilio nei rispettivi Distretti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92" name="Google Shape;292;p9"/>
          <p:cNvSpPr txBox="1"/>
          <p:nvPr/>
        </p:nvSpPr>
        <p:spPr>
          <a:xfrm>
            <a:off x="3338512" y="722312"/>
            <a:ext cx="1803400" cy="39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ALCUNI DATI</a:t>
            </a:r>
            <a:endParaRPr/>
          </a:p>
        </p:txBody>
      </p:sp>
      <p:pic>
        <p:nvPicPr>
          <p:cNvPr id="293" name="Google Shape;29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8400" y="6308725"/>
            <a:ext cx="1871662" cy="569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2006-09-27T13:16:32Z</dcterms:created>
  <dc:creator>Emanuela</dc:creator>
</cp:coreProperties>
</file>